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06" r:id="rId2"/>
    <p:sldId id="326" r:id="rId3"/>
    <p:sldId id="330" r:id="rId4"/>
    <p:sldId id="329" r:id="rId5"/>
    <p:sldId id="332" r:id="rId6"/>
    <p:sldId id="328" r:id="rId7"/>
    <p:sldId id="333" r:id="rId8"/>
    <p:sldId id="334" r:id="rId9"/>
    <p:sldId id="335" r:id="rId10"/>
    <p:sldId id="336" r:id="rId11"/>
    <p:sldId id="337" r:id="rId12"/>
    <p:sldId id="338" r:id="rId13"/>
    <p:sldId id="339" r:id="rId14"/>
    <p:sldId id="340" r:id="rId15"/>
    <p:sldId id="341" r:id="rId16"/>
    <p:sldId id="344" r:id="rId17"/>
    <p:sldId id="327" r:id="rId18"/>
    <p:sldId id="351" r:id="rId19"/>
    <p:sldId id="346" r:id="rId20"/>
    <p:sldId id="347" r:id="rId21"/>
    <p:sldId id="349" r:id="rId22"/>
    <p:sldId id="350" r:id="rId23"/>
    <p:sldId id="352" r:id="rId24"/>
    <p:sldId id="353" r:id="rId25"/>
    <p:sldId id="354" r:id="rId26"/>
    <p:sldId id="345" r:id="rId27"/>
    <p:sldId id="342" r:id="rId28"/>
    <p:sldId id="258" r:id="rId29"/>
  </p:sldIdLst>
  <p:sldSz cx="12192000" cy="6858000"/>
  <p:notesSz cx="9928225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649D"/>
    <a:srgbClr val="2365C3"/>
    <a:srgbClr val="1557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BF434F-9782-4B87-8207-D8CABEB222F2}" type="doc">
      <dgm:prSet loTypeId="urn:microsoft.com/office/officeart/2005/8/layout/hChevron3" loCatId="process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80A7DF3C-88A7-4C55-A77A-F28A548C9E5E}">
      <dgm:prSet/>
      <dgm:spPr/>
      <dgm:t>
        <a:bodyPr/>
        <a:lstStyle/>
        <a:p>
          <a:pPr rtl="0"/>
          <a:r>
            <a:rPr lang="ru-RU" b="1" dirty="0" smtClean="0"/>
            <a:t>«Регламент обеспечения библиотечно-информационными ресурсами основных образовательных программ высшего образования, реализуемых в федеральном государственном бюджетном образовательном учреждении высшего образования «Российский государственный педагогический университет им. А. И. Герцена»</a:t>
          </a:r>
          <a:endParaRPr lang="ru-RU" dirty="0"/>
        </a:p>
      </dgm:t>
    </dgm:pt>
    <dgm:pt modelId="{EF9213D0-32B3-418A-8D71-62808C239117}" type="parTrans" cxnId="{158758B4-4C8D-4B18-AD88-D1DC63199F43}">
      <dgm:prSet/>
      <dgm:spPr/>
      <dgm:t>
        <a:bodyPr/>
        <a:lstStyle/>
        <a:p>
          <a:endParaRPr lang="ru-RU"/>
        </a:p>
      </dgm:t>
    </dgm:pt>
    <dgm:pt modelId="{DDCF8F80-B1AF-4703-A160-57ADB70619B7}" type="sibTrans" cxnId="{158758B4-4C8D-4B18-AD88-D1DC63199F43}">
      <dgm:prSet/>
      <dgm:spPr/>
      <dgm:t>
        <a:bodyPr/>
        <a:lstStyle/>
        <a:p>
          <a:endParaRPr lang="ru-RU"/>
        </a:p>
      </dgm:t>
    </dgm:pt>
    <dgm:pt modelId="{FDBA0E35-D432-44D1-97BA-AF341FDC33CE}" type="pres">
      <dgm:prSet presAssocID="{0DBF434F-9782-4B87-8207-D8CABEB222F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461C14B-41CE-45C2-BBAF-EA3C0BCEF7A2}" type="pres">
      <dgm:prSet presAssocID="{80A7DF3C-88A7-4C55-A77A-F28A548C9E5E}" presName="parTxOnly" presStyleLbl="node1" presStyleIdx="0" presStyleCnt="1" custLinFactNeighborX="94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8758B4-4C8D-4B18-AD88-D1DC63199F43}" srcId="{0DBF434F-9782-4B87-8207-D8CABEB222F2}" destId="{80A7DF3C-88A7-4C55-A77A-F28A548C9E5E}" srcOrd="0" destOrd="0" parTransId="{EF9213D0-32B3-418A-8D71-62808C239117}" sibTransId="{DDCF8F80-B1AF-4703-A160-57ADB70619B7}"/>
    <dgm:cxn modelId="{B1D44A7A-CA3C-44C0-8429-51E719C366DC}" type="presOf" srcId="{80A7DF3C-88A7-4C55-A77A-F28A548C9E5E}" destId="{4461C14B-41CE-45C2-BBAF-EA3C0BCEF7A2}" srcOrd="0" destOrd="0" presId="urn:microsoft.com/office/officeart/2005/8/layout/hChevron3"/>
    <dgm:cxn modelId="{B5D95453-F27B-4E94-94C0-63D63CCD0A15}" type="presOf" srcId="{0DBF434F-9782-4B87-8207-D8CABEB222F2}" destId="{FDBA0E35-D432-44D1-97BA-AF341FDC33CE}" srcOrd="0" destOrd="0" presId="urn:microsoft.com/office/officeart/2005/8/layout/hChevron3"/>
    <dgm:cxn modelId="{A8AFBFEA-8AE6-40ED-AD83-3CD135E0D741}" type="presParOf" srcId="{FDBA0E35-D432-44D1-97BA-AF341FDC33CE}" destId="{4461C14B-41CE-45C2-BBAF-EA3C0BCEF7A2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61C14B-41CE-45C2-BBAF-EA3C0BCEF7A2}">
      <dsp:nvSpPr>
        <dsp:cNvPr id="0" name=""/>
        <dsp:cNvSpPr/>
      </dsp:nvSpPr>
      <dsp:spPr>
        <a:xfrm>
          <a:off x="3228" y="0"/>
          <a:ext cx="3302975" cy="1083558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«Регламент обеспечения библиотечно-информационными ресурсами основных образовательных программ высшего образования, реализуемых в федеральном государственном бюджетном образовательном учреждении высшего образования «Российский государственный педагогический университет им. А. И. Герцена»</a:t>
          </a:r>
          <a:endParaRPr lang="ru-RU" sz="1000" kern="1200" dirty="0"/>
        </a:p>
      </dsp:txBody>
      <dsp:txXfrm>
        <a:off x="3228" y="0"/>
        <a:ext cx="3032086" cy="10835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594" y="0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7A2D05-B136-4681-AB1D-667E9A637336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378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594" y="6456378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3BBED-1A4A-403D-AAB7-1E5C1A0C3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0793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594" y="0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0E3D91-0642-462F-8689-1C2A62C310D3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360" y="3229277"/>
            <a:ext cx="7943507" cy="305862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378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594" y="6456378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61121-6D30-4142-829E-C49CF75AAA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747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8783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243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046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703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8677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121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437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7610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753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2070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52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1278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1022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7027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6208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0156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5226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917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0655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4719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417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062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983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079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972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503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670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102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563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732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668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184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870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105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648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482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380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405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707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B4DD9-9FE2-4920-BB05-614A5C54D70A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756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lib.herzen.spb.ru/f/form1" TargetMode="External"/><Relationship Id="rId5" Type="http://schemas.openxmlformats.org/officeDocument/2006/relationships/image" Target="../media/image18.png"/><Relationship Id="rId4" Type="http://schemas.openxmlformats.org/officeDocument/2006/relationships/hyperlink" Target="https://lib.herzen.spb.ru/p/bibsuppor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libinfo@herzen.spb.ru" TargetMode="External"/><Relationship Id="rId5" Type="http://schemas.openxmlformats.org/officeDocument/2006/relationships/hyperlink" Target="https://t.me/libherzen_books" TargetMode="Externa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7.jpeg"/><Relationship Id="rId10" Type="http://schemas.microsoft.com/office/2007/relationships/diagramDrawing" Target="../diagrams/drawing1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436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1831" y="2681950"/>
            <a:ext cx="6816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Lazursky" panose="020B0604020202020204" pitchFamily="34" charset="0"/>
              </a:rPr>
              <a:t>Формирование раздела учебно-методического обеспечения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Lazursky" panose="020B0604020202020204" pitchFamily="34" charset="0"/>
              </a:rPr>
              <a:t>(«Учебники и пособия») рабочих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Lazursky" panose="020B0604020202020204" pitchFamily="34" charset="0"/>
              </a:rPr>
              <a:t>программ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Lazursky" panose="020B0604020202020204" pitchFamily="34" charset="0"/>
              </a:rPr>
              <a:t>дисциплин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Lazursky" panose="020B0604020202020204" pitchFamily="34" charset="0"/>
              </a:rPr>
              <a:t>, практик, ГИА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Lazursky" panose="020B0604020202020204" pitchFamily="34" charset="0"/>
              </a:rPr>
              <a:t>«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Lazursky" panose="020B0604020202020204" pitchFamily="34" charset="0"/>
              </a:rPr>
              <a:t>Электронной документации ОПОП»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966883" y="4805897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ts val="0"/>
              </a:spcBef>
              <a:buClrTx/>
              <a:buSzTx/>
            </a:pPr>
            <a:r>
              <a:rPr lang="ru-RU" sz="1200" spc="100" dirty="0" smtClean="0">
                <a:solidFill>
                  <a:schemeClr val="accent1">
                    <a:lumMod val="50000"/>
                  </a:schemeClr>
                </a:solidFill>
                <a:latin typeface="Lazursky" panose="020B0604020202020204" pitchFamily="34" charset="0"/>
                <a:cs typeface="Times New Roman" panose="02020603050405020304" pitchFamily="18" charset="0"/>
              </a:rPr>
              <a:t>заместитель директора фундаментальной библиотеки</a:t>
            </a:r>
            <a:r>
              <a:rPr lang="en-US" sz="1200" spc="100" dirty="0" smtClean="0">
                <a:solidFill>
                  <a:schemeClr val="accent1">
                    <a:lumMod val="50000"/>
                  </a:schemeClr>
                </a:solidFill>
                <a:latin typeface="Lazursky" panose="020B0604020202020204" pitchFamily="34" charset="0"/>
                <a:cs typeface="Times New Roman" panose="02020603050405020304" pitchFamily="18" charset="0"/>
              </a:rPr>
              <a:t> </a:t>
            </a:r>
            <a:endParaRPr lang="ru-RU" sz="1200" spc="100" dirty="0" smtClean="0">
              <a:solidFill>
                <a:schemeClr val="accent1">
                  <a:lumMod val="50000"/>
                </a:schemeClr>
              </a:solidFill>
              <a:latin typeface="Lazursky" panose="020B060402020202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buClrTx/>
              <a:buSzTx/>
            </a:pPr>
            <a:r>
              <a:rPr lang="ru-RU" sz="1200" spc="100" dirty="0" smtClean="0">
                <a:solidFill>
                  <a:schemeClr val="accent1">
                    <a:lumMod val="50000"/>
                  </a:schemeClr>
                </a:solidFill>
                <a:latin typeface="Lazursky" panose="020B0604020202020204" pitchFamily="34" charset="0"/>
                <a:cs typeface="Times New Roman" panose="02020603050405020304" pitchFamily="18" charset="0"/>
              </a:rPr>
              <a:t>РГПУ им. А.И. Герцена</a:t>
            </a:r>
            <a:endParaRPr lang="en-US" sz="1200" spc="100" dirty="0" smtClean="0">
              <a:solidFill>
                <a:schemeClr val="accent1">
                  <a:lumMod val="50000"/>
                </a:schemeClr>
              </a:solidFill>
              <a:latin typeface="Lazursky" panose="020B060402020202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buClrTx/>
              <a:buSzTx/>
            </a:pPr>
            <a:r>
              <a:rPr lang="ru-RU" spc="100" dirty="0" smtClean="0">
                <a:solidFill>
                  <a:schemeClr val="accent1">
                    <a:lumMod val="50000"/>
                  </a:schemeClr>
                </a:solidFill>
                <a:latin typeface="Lazursky" panose="020B0604020202020204" pitchFamily="34" charset="0"/>
                <a:cs typeface="Times New Roman" panose="02020603050405020304" pitchFamily="18" charset="0"/>
              </a:rPr>
              <a:t>Морозова Светлана Александровна</a:t>
            </a:r>
            <a:endParaRPr lang="ru-RU" spc="100" dirty="0">
              <a:solidFill>
                <a:schemeClr val="accent1">
                  <a:lumMod val="50000"/>
                </a:schemeClr>
              </a:solidFill>
              <a:latin typeface="Lazursky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55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98594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08403" y="139030"/>
            <a:ext cx="100498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srgbClr val="01649D"/>
                </a:solidFill>
                <a:latin typeface="Lazursky" panose="020B0604020202020204" pitchFamily="34" charset="0"/>
              </a:rPr>
              <a:t>Отбор изданий из электронного каталога фундаментальной библиотеки, не включенных в модуль «</a:t>
            </a:r>
            <a:r>
              <a:rPr lang="ru-RU" kern="0" dirty="0" err="1">
                <a:solidFill>
                  <a:srgbClr val="01649D"/>
                </a:solidFill>
                <a:latin typeface="Lazursky" panose="020B0604020202020204" pitchFamily="34" charset="0"/>
              </a:rPr>
              <a:t>Книгообеспеченность</a:t>
            </a:r>
            <a:r>
              <a:rPr lang="ru-RU" kern="0" dirty="0">
                <a:solidFill>
                  <a:srgbClr val="01649D"/>
                </a:solidFill>
                <a:latin typeface="Lazursky" panose="020B0604020202020204" pitchFamily="34" charset="0"/>
              </a:rPr>
              <a:t>» («Добавить из электронного каталога библиотеки»)</a:t>
            </a:r>
            <a:endParaRPr lang="ru-RU" sz="1100" kern="0" dirty="0" smtClean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2986" y="1124975"/>
            <a:ext cx="7664110" cy="108042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нажмите на кнопку «Добавить из электронного каталога библиотеки»;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открывшейся строке поиска введите части слов или точное название известного вам издания, как описано выше;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выпавшем списке кликните по тем изданиям, которые вы считаете подходящими;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издания, по клику, включаются в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таблицу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9" y="2653150"/>
            <a:ext cx="7678355" cy="175340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8097095" y="1131476"/>
            <a:ext cx="3984213" cy="563904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13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Поиск в электронном каталоге</a:t>
            </a:r>
            <a:r>
              <a:rPr lang="ru-RU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морфологический</a:t>
            </a:r>
            <a:r>
              <a:rPr lang="ru-RU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то есть, не учитывает различные формы слов. Поэтому, рекомендуем создавать запрос по частям слов (до изменяемых сегментов). </a:t>
            </a:r>
            <a:endParaRPr lang="ru-RU" sz="135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ru-RU" sz="135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135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Поиск </a:t>
            </a:r>
            <a:r>
              <a:rPr lang="ru-RU" sz="13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производится по всем ключевым сегментам метаданных</a:t>
            </a:r>
            <a:r>
              <a:rPr lang="ru-RU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поэтому, в запросе могут быть не только слова, но, например, и год издания, и продолжение заглавия (вид издания), и персоналии (авторы, редакторы, переводчики, рецензенты и т.п.). </a:t>
            </a:r>
            <a:endParaRPr lang="ru-RU" sz="135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ru-RU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Например, РПД «Возрастная анатомия, физиология и культура здоровья». Возможные запросы, исходя из содержания РПД (без кавычек): «</a:t>
            </a:r>
            <a:r>
              <a:rPr lang="ru-RU" sz="135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возрастн</a:t>
            </a:r>
            <a:r>
              <a:rPr lang="ru-RU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анатом </a:t>
            </a:r>
            <a:r>
              <a:rPr lang="ru-RU" sz="135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физиол</a:t>
            </a:r>
            <a:r>
              <a:rPr lang="ru-RU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«</a:t>
            </a:r>
            <a:r>
              <a:rPr lang="ru-RU" sz="135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окруж</a:t>
            </a:r>
            <a:r>
              <a:rPr lang="ru-RU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сред 2023», «</a:t>
            </a:r>
            <a:r>
              <a:rPr lang="ru-RU" sz="135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нервн</a:t>
            </a:r>
            <a:r>
              <a:rPr lang="ru-RU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систем </a:t>
            </a:r>
            <a:r>
              <a:rPr lang="ru-RU" sz="135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202</a:t>
            </a:r>
            <a:r>
              <a:rPr lang="ru-RU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135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(здесь подразумевается учет изданий 2020-х годов)</a:t>
            </a:r>
            <a:r>
              <a:rPr lang="ru-RU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«гигиен здоров 2021». </a:t>
            </a:r>
            <a:endParaRPr lang="ru-RU" sz="135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ru-RU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ru-RU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вам известно точное название издания, можете указать в строке поиска название полностью.</a:t>
            </a:r>
            <a:endParaRPr lang="ru-RU" sz="13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40" y="4843585"/>
            <a:ext cx="7678354" cy="192693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7836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98594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6333" y="216181"/>
            <a:ext cx="100498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kern="0" dirty="0" smtClean="0">
                <a:solidFill>
                  <a:srgbClr val="01649D"/>
                </a:solidFill>
                <a:latin typeface="Lazursky" panose="020B0604020202020204" pitchFamily="34" charset="0"/>
              </a:rPr>
              <a:t>Печатные издания в учебно-методическом обеспечении</a:t>
            </a:r>
            <a:endParaRPr lang="ru-RU" sz="1100" kern="0" dirty="0" smtClean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00516" y="1707225"/>
            <a:ext cx="3633573" cy="1323439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10 книг и 40 студентов.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студентов ÷ 4  = 10 книг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студентов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 0,25 = 10 книг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155" y="1454545"/>
            <a:ext cx="2228850" cy="1828800"/>
          </a:xfrm>
          <a:prstGeom prst="rect">
            <a:avLst/>
          </a:prstGeom>
        </p:spPr>
      </p:pic>
      <p:sp>
        <p:nvSpPr>
          <p:cNvPr id="13" name="AutoShape 2" descr="Красный крестик | Премиум векторы"/>
          <p:cNvSpPr>
            <a:spLocks noChangeAspect="1" noChangeArrowheads="1"/>
          </p:cNvSpPr>
          <p:nvPr/>
        </p:nvSpPr>
        <p:spPr bwMode="auto">
          <a:xfrm>
            <a:off x="155575" y="-822325"/>
            <a:ext cx="19145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155" y="4273787"/>
            <a:ext cx="2257425" cy="20193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33" y="985946"/>
            <a:ext cx="4840496" cy="276599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33" y="3900438"/>
            <a:ext cx="4840496" cy="276599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8391970" y="4775605"/>
            <a:ext cx="3633573" cy="1015663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5 книг и 40 студентов.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книг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 4 = 20 студентов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44000" y="6527936"/>
            <a:ext cx="3548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/>
              <a:t>Изображения созданы с помощью </a:t>
            </a:r>
            <a:r>
              <a:rPr lang="en-US" sz="1200" i="1" dirty="0" smtClean="0"/>
              <a:t>DALL-E 3</a:t>
            </a:r>
            <a:endParaRPr lang="ru-RU" sz="1200" i="1" dirty="0"/>
          </a:p>
        </p:txBody>
      </p:sp>
    </p:spTree>
    <p:extLst>
      <p:ext uri="{BB962C8B-B14F-4D97-AF65-F5344CB8AC3E}">
        <p14:creationId xmlns:p14="http://schemas.microsoft.com/office/powerpoint/2010/main" val="300559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98594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0516" y="34925"/>
            <a:ext cx="100498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srgbClr val="01649D"/>
                </a:solidFill>
                <a:latin typeface="Lazursky" panose="020B0604020202020204" pitchFamily="34" charset="0"/>
              </a:rPr>
              <a:t>Издания и ресурсы, не отвечающие требованиям ФГОС ВО </a:t>
            </a:r>
            <a:r>
              <a:rPr lang="en-US" kern="0" dirty="0" smtClean="0">
                <a:solidFill>
                  <a:srgbClr val="01649D"/>
                </a:solidFill>
                <a:latin typeface="Lazursky" panose="020B0604020202020204" pitchFamily="34" charset="0"/>
              </a:rPr>
              <a:t/>
            </a:r>
            <a:br>
              <a:rPr lang="en-US" kern="0" dirty="0" smtClean="0">
                <a:solidFill>
                  <a:srgbClr val="01649D"/>
                </a:solidFill>
                <a:latin typeface="Lazursky" panose="020B0604020202020204" pitchFamily="34" charset="0"/>
              </a:rPr>
            </a:br>
            <a:r>
              <a:rPr lang="ru-RU" kern="0" dirty="0" smtClean="0">
                <a:solidFill>
                  <a:srgbClr val="01649D"/>
                </a:solidFill>
                <a:latin typeface="Lazursky" panose="020B0604020202020204" pitchFamily="34" charset="0"/>
              </a:rPr>
              <a:t>(</a:t>
            </a:r>
            <a:r>
              <a:rPr lang="ru-RU" kern="0" dirty="0">
                <a:solidFill>
                  <a:srgbClr val="01649D"/>
                </a:solidFill>
                <a:latin typeface="Lazursky" panose="020B0604020202020204" pitchFamily="34" charset="0"/>
              </a:rPr>
              <a:t>Таблица 7 «Печатные и электронные образовательные ресурсы для самостоятельной работы», раздел «Редактируемые</a:t>
            </a:r>
            <a:r>
              <a:rPr lang="ru-RU" kern="0" dirty="0" smtClean="0">
                <a:solidFill>
                  <a:srgbClr val="01649D"/>
                </a:solidFill>
                <a:latin typeface="Lazursky" panose="020B0604020202020204" pitchFamily="34" charset="0"/>
              </a:rPr>
              <a:t>»)</a:t>
            </a:r>
            <a:endParaRPr lang="ru-RU" sz="1100" kern="0" dirty="0" smtClean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13" name="AutoShape 2" descr="Красный крестик | Премиум векторы"/>
          <p:cNvSpPr>
            <a:spLocks noChangeAspect="1" noChangeArrowheads="1"/>
          </p:cNvSpPr>
          <p:nvPr/>
        </p:nvSpPr>
        <p:spPr bwMode="auto">
          <a:xfrm>
            <a:off x="155575" y="-822325"/>
            <a:ext cx="19145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61772" y="1032352"/>
            <a:ext cx="11633031" cy="246131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b="1" dirty="0">
                <a:latin typeface="Lazurski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случае, если</a:t>
            </a:r>
            <a:r>
              <a:rPr lang="ru-RU" sz="1400" b="1" dirty="0" smtClean="0">
                <a:latin typeface="Lazurski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400" b="1" dirty="0" smtClean="0">
              <a:latin typeface="Lazurski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ru-RU" sz="1200" dirty="0">
              <a:latin typeface="Lazurski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1400" dirty="0">
                <a:latin typeface="Lazurski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книга опубликована более 10 лет назад (от года создания/обновления РПД);</a:t>
            </a:r>
            <a:endParaRPr lang="ru-RU" sz="1200" dirty="0">
              <a:latin typeface="Lazurski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1400" dirty="0">
                <a:latin typeface="Lazurski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экземпляров печатного издания менее 0,25 по отношению к числу одновременно обучающихся по РПД; </a:t>
            </a:r>
            <a:endParaRPr lang="ru-RU" sz="1200" dirty="0">
              <a:latin typeface="Lazurski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1400" dirty="0">
                <a:latin typeface="Lazurski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отвечает требованиям, но не включена в электронный каталог ФБ;</a:t>
            </a:r>
            <a:endParaRPr lang="ru-RU" sz="1200" dirty="0">
              <a:latin typeface="Lazurski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ru-RU" sz="1400" dirty="0">
                <a:latin typeface="Lazurski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не издание, а </a:t>
            </a:r>
            <a:r>
              <a:rPr lang="ru-RU" sz="1400" dirty="0" err="1">
                <a:latin typeface="Lazurski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интернет-ресурс</a:t>
            </a:r>
            <a:r>
              <a:rPr lang="ru-RU" sz="1400" dirty="0">
                <a:latin typeface="Lazurski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другой вид документов и материалов,</a:t>
            </a:r>
            <a:endParaRPr lang="ru-RU" sz="1200" dirty="0">
              <a:latin typeface="Lazurski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Lazurski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 вы считаете необходимым включение издания / ресурса в РПД, вы можете добавить данное издание / ресурс в Таблицу 7 «Печатные и электронные образовательные ресурсы для самостоятельной работы». Для этого необходимо завершить работу с блоком «Учебники и пособия» и перейти в блок «Редактируемые». Заполняется вручную, просим придерживаться </a:t>
            </a:r>
            <a:r>
              <a:rPr lang="ru-RU" sz="1400" b="1" u="sng" dirty="0">
                <a:solidFill>
                  <a:srgbClr val="0563C1"/>
                </a:solidFill>
                <a:latin typeface="Lazurski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стандартов библиографического описания</a:t>
            </a:r>
            <a:r>
              <a:rPr lang="ru-RU" sz="1400" b="1" dirty="0">
                <a:latin typeface="Lazurski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dirty="0">
              <a:effectLst/>
              <a:latin typeface="Lazurski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72" y="3545908"/>
            <a:ext cx="9725025" cy="319087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10086797" y="3545908"/>
            <a:ext cx="1908006" cy="89255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latin typeface="Lazurski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‼</a:t>
            </a:r>
            <a:r>
              <a:rPr lang="ru-RU" sz="1200" b="1" u="sng" dirty="0" smtClean="0">
                <a:solidFill>
                  <a:srgbClr val="0563C1"/>
                </a:solidFill>
                <a:latin typeface="Lazurski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 Заявки </a:t>
            </a:r>
            <a:r>
              <a:rPr lang="ru-RU" sz="1200" b="1" u="sng" dirty="0">
                <a:solidFill>
                  <a:srgbClr val="0563C1"/>
                </a:solidFill>
                <a:latin typeface="Lazurski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на приобретение учебной и научной литературы</a:t>
            </a:r>
            <a:endParaRPr lang="ru-RU" dirty="0">
              <a:latin typeface="Lazurski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8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98594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48882" y="278851"/>
            <a:ext cx="100498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srgbClr val="01649D"/>
                </a:solidFill>
                <a:latin typeface="Lazursky" panose="020B0604020202020204" pitchFamily="34" charset="0"/>
              </a:rPr>
              <a:t>Подтверждение таблиц 11 и 12</a:t>
            </a:r>
            <a:endParaRPr lang="ru-RU" sz="1100" kern="0" dirty="0" smtClean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13" name="AutoShape 2" descr="Красный крестик | Премиум векторы"/>
          <p:cNvSpPr>
            <a:spLocks noChangeAspect="1" noChangeArrowheads="1"/>
          </p:cNvSpPr>
          <p:nvPr/>
        </p:nvSpPr>
        <p:spPr bwMode="auto">
          <a:xfrm>
            <a:off x="155575" y="-822325"/>
            <a:ext cx="19145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5946"/>
            <a:ext cx="12192000" cy="535788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0093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98594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48882" y="278851"/>
            <a:ext cx="100498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kern="0" dirty="0" smtClean="0">
                <a:solidFill>
                  <a:srgbClr val="01649D"/>
                </a:solidFill>
                <a:latin typeface="Lazursky" panose="020B0604020202020204" pitchFamily="34" charset="0"/>
              </a:rPr>
              <a:t>После отправки «На проверку»</a:t>
            </a:r>
            <a:endParaRPr lang="ru-RU" sz="1100" kern="0" dirty="0" smtClean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13" name="AutoShape 2" descr="Красный крестик | Премиум векторы"/>
          <p:cNvSpPr>
            <a:spLocks noChangeAspect="1" noChangeArrowheads="1"/>
          </p:cNvSpPr>
          <p:nvPr/>
        </p:nvSpPr>
        <p:spPr bwMode="auto">
          <a:xfrm>
            <a:off x="155575" y="-822325"/>
            <a:ext cx="19145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6845"/>
            <a:ext cx="12192000" cy="484107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4233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98594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48882" y="278851"/>
            <a:ext cx="100498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srgbClr val="01649D"/>
                </a:solidFill>
                <a:latin typeface="Lazursky" panose="020B0604020202020204" pitchFamily="34" charset="0"/>
              </a:rPr>
              <a:t>Корректировка данных в модуле «</a:t>
            </a:r>
            <a:r>
              <a:rPr lang="ru-RU" kern="0" dirty="0" err="1">
                <a:solidFill>
                  <a:srgbClr val="01649D"/>
                </a:solidFill>
                <a:latin typeface="Lazursky" panose="020B0604020202020204" pitchFamily="34" charset="0"/>
              </a:rPr>
              <a:t>Книгообеспеченность</a:t>
            </a:r>
            <a:r>
              <a:rPr lang="ru-RU" kern="0" dirty="0">
                <a:solidFill>
                  <a:srgbClr val="01649D"/>
                </a:solidFill>
                <a:latin typeface="Lazursky" panose="020B0604020202020204" pitchFamily="34" charset="0"/>
              </a:rPr>
              <a:t>»</a:t>
            </a:r>
            <a:endParaRPr lang="ru-RU" sz="1100" kern="0" dirty="0" smtClean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13" name="AutoShape 2" descr="Красный крестик | Премиум векторы"/>
          <p:cNvSpPr>
            <a:spLocks noChangeAspect="1" noChangeArrowheads="1"/>
          </p:cNvSpPr>
          <p:nvPr/>
        </p:nvSpPr>
        <p:spPr bwMode="auto">
          <a:xfrm>
            <a:off x="155575" y="-822325"/>
            <a:ext cx="19145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95056" y="1171025"/>
            <a:ext cx="8406215" cy="948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случае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дополнения / удаления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сведений в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таблицах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 и 12 РПД из ЭК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ФБ – свяжитесь с библиотекой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5056" y="3965249"/>
            <a:ext cx="8406215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случае, если издание отсутствует в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 –                                                 заполните заявку на приобретение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939" y="1171025"/>
            <a:ext cx="2432486" cy="243248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939" y="3965249"/>
            <a:ext cx="2478280" cy="247828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9035045" y="6528268"/>
            <a:ext cx="30437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i="1" dirty="0">
                <a:solidFill>
                  <a:prstClr val="black"/>
                </a:solidFill>
              </a:rPr>
              <a:t>Изображения созданы с помощью </a:t>
            </a:r>
            <a:r>
              <a:rPr lang="en-US" sz="1200" i="1" dirty="0">
                <a:solidFill>
                  <a:prstClr val="black"/>
                </a:solidFill>
              </a:rPr>
              <a:t>DALL-E 3</a:t>
            </a:r>
            <a:endParaRPr lang="ru-RU" sz="12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16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989638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9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1170450" y="186820"/>
            <a:ext cx="9578614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44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98594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2765" y="338641"/>
            <a:ext cx="8856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kern="0" dirty="0" smtClean="0">
                <a:solidFill>
                  <a:srgbClr val="01649D"/>
                </a:solidFill>
                <a:latin typeface="Lazursky" panose="020B0604020202020204" pitchFamily="34" charset="0"/>
              </a:rPr>
              <a:t>Примеры</a:t>
            </a:r>
            <a:endParaRPr lang="ru-RU" sz="1200" kern="0" dirty="0" smtClean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1213"/>
            <a:ext cx="12192000" cy="3866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58189" y="3042458"/>
            <a:ext cx="6858000" cy="266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90685" y="1329553"/>
            <a:ext cx="10640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Lazurski" panose="020BE200000000000000" pitchFamily="34" charset="0"/>
              </a:rPr>
              <a:t>Самый часто встречающийся: </a:t>
            </a:r>
            <a:endParaRPr lang="en-US" sz="2800" b="1" dirty="0" smtClean="0">
              <a:latin typeface="Lazurski" panose="020BE200000000000000" pitchFamily="34" charset="0"/>
            </a:endParaRPr>
          </a:p>
          <a:p>
            <a:r>
              <a:rPr lang="ru-RU" sz="2800" b="1" dirty="0" smtClean="0">
                <a:latin typeface="Lazurski" panose="020BE200000000000000" pitchFamily="34" charset="0"/>
              </a:rPr>
              <a:t>РПД отправлена на проверку с пустыми таблицами 11 и 12</a:t>
            </a:r>
            <a:endParaRPr lang="ru-RU" sz="2800" b="1" dirty="0">
              <a:latin typeface="Lazurski" panose="020BE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97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98594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2765" y="338641"/>
            <a:ext cx="8856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kern="0" dirty="0" smtClean="0">
                <a:solidFill>
                  <a:srgbClr val="01649D"/>
                </a:solidFill>
                <a:latin typeface="Lazursky" panose="020B0604020202020204" pitchFamily="34" charset="0"/>
              </a:rPr>
              <a:t>Примеры</a:t>
            </a:r>
            <a:endParaRPr lang="ru-RU" sz="1200" kern="0" dirty="0" smtClean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2756" y="1197033"/>
            <a:ext cx="10640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Lazurski" panose="020B7200000000000000" pitchFamily="34" charset="0"/>
              </a:rPr>
              <a:t>Вариант – не заполнена одна из таблиц</a:t>
            </a:r>
            <a:endParaRPr lang="ru-RU" sz="3200" b="1" dirty="0">
              <a:latin typeface="Lazurski" panose="020B7200000000000000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" y="1731774"/>
            <a:ext cx="10756669" cy="5126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368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98594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2765" y="338641"/>
            <a:ext cx="8856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kern="0" dirty="0" smtClean="0">
                <a:solidFill>
                  <a:srgbClr val="01649D"/>
                </a:solidFill>
                <a:latin typeface="Lazursky" panose="020B0604020202020204" pitchFamily="34" charset="0"/>
              </a:rPr>
              <a:t>Примеры</a:t>
            </a:r>
            <a:endParaRPr lang="ru-RU" sz="1200" kern="0" dirty="0" smtClean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38898" y="1324586"/>
            <a:ext cx="23525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Lazurski" panose="020B7200000000000000" pitchFamily="34" charset="0"/>
              </a:rPr>
              <a:t>Второй в рейтинге примеров:</a:t>
            </a:r>
          </a:p>
          <a:p>
            <a:r>
              <a:rPr lang="ru-RU" sz="3200" b="1" dirty="0" smtClean="0">
                <a:latin typeface="Lazurski" panose="020B7200000000000000" pitchFamily="34" charset="0"/>
              </a:rPr>
              <a:t>учебные издания для СПО</a:t>
            </a:r>
            <a:endParaRPr lang="ru-RU" sz="3200" b="1" dirty="0">
              <a:latin typeface="Lazurski" panose="020B7200000000000000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391"/>
            <a:ext cx="9626138" cy="5540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0" y="1097301"/>
            <a:ext cx="6858000" cy="266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78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98594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2765" y="338641"/>
            <a:ext cx="8856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kern="0" dirty="0" smtClean="0">
                <a:solidFill>
                  <a:srgbClr val="01649D"/>
                </a:solidFill>
                <a:latin typeface="Lazursky" panose="020B0604020202020204" pitchFamily="34" charset="0"/>
              </a:rPr>
              <a:t>Учебно-методическое обеспечение РПД</a:t>
            </a:r>
            <a:endParaRPr lang="ru-RU" sz="1200" kern="0" dirty="0" smtClean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6" y="985946"/>
            <a:ext cx="10413076" cy="5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4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98594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2765" y="338641"/>
            <a:ext cx="8856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kern="0" dirty="0" smtClean="0">
                <a:solidFill>
                  <a:srgbClr val="01649D"/>
                </a:solidFill>
                <a:latin typeface="Lazursky" panose="020B0604020202020204" pitchFamily="34" charset="0"/>
              </a:rPr>
              <a:t>Примеры</a:t>
            </a:r>
            <a:endParaRPr lang="ru-RU" sz="1200" kern="0" dirty="0" smtClean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86557" y="1171025"/>
            <a:ext cx="235250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Lazurski" panose="020B7200000000000000" pitchFamily="34" charset="0"/>
              </a:rPr>
              <a:t>В фаворитах:</a:t>
            </a:r>
          </a:p>
          <a:p>
            <a:r>
              <a:rPr lang="ru-RU" b="1" dirty="0" smtClean="0">
                <a:latin typeface="Lazurski" panose="020B7200000000000000" pitchFamily="34" charset="0"/>
              </a:rPr>
              <a:t>виды изданий (публикаций), не соответствующие основной литературе и даже дополнительной: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Lazurski" panose="020B7200000000000000" pitchFamily="34" charset="0"/>
              </a:rPr>
              <a:t>авторефераты и диссертации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Lazurski" panose="020B7200000000000000" pitchFamily="34" charset="0"/>
              </a:rPr>
              <a:t>периодические издания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Lazurski" panose="020B7200000000000000" pitchFamily="34" charset="0"/>
              </a:rPr>
              <a:t>статьи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Lazurski" panose="020B7200000000000000" pitchFamily="34" charset="0"/>
              </a:rPr>
              <a:t>сборники материалов конференций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Lazurski" panose="020B7200000000000000" pitchFamily="34" charset="0"/>
              </a:rPr>
              <a:t>сборники статей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Lazurski" panose="020B7200000000000000" pitchFamily="34" charset="0"/>
              </a:rPr>
              <a:t>студенческие ВКР</a:t>
            </a:r>
            <a:endParaRPr lang="ru-RU" dirty="0">
              <a:latin typeface="Lazurski" panose="020B7200000000000000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025"/>
            <a:ext cx="9686557" cy="503246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1171025"/>
            <a:ext cx="6858000" cy="266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4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98594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2765" y="338641"/>
            <a:ext cx="8856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kern="0" dirty="0" smtClean="0">
                <a:solidFill>
                  <a:srgbClr val="01649D"/>
                </a:solidFill>
                <a:latin typeface="Lazursky" panose="020B0604020202020204" pitchFamily="34" charset="0"/>
              </a:rPr>
              <a:t>Примеры</a:t>
            </a:r>
            <a:endParaRPr lang="ru-RU" sz="1200" kern="0" dirty="0" smtClean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471" y="968695"/>
            <a:ext cx="11095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Lazurski" panose="020B7200000000000000" pitchFamily="34" charset="0"/>
              </a:rPr>
              <a:t>Встречается: издания, не соответствующие по году издания</a:t>
            </a:r>
            <a:endParaRPr lang="ru-RU" sz="2800" dirty="0">
              <a:latin typeface="Lazurski" panose="020B7200000000000000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0" y="1555986"/>
            <a:ext cx="11089179" cy="5302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573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98594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2765" y="338641"/>
            <a:ext cx="8856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kern="0" dirty="0" smtClean="0">
                <a:solidFill>
                  <a:srgbClr val="01649D"/>
                </a:solidFill>
                <a:latin typeface="Lazursky" panose="020B0604020202020204" pitchFamily="34" charset="0"/>
              </a:rPr>
              <a:t>Примеры</a:t>
            </a:r>
            <a:endParaRPr lang="ru-RU" sz="1200" kern="0" dirty="0" smtClean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471" y="968695"/>
            <a:ext cx="11095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Lazurski" panose="020B7200000000000000" pitchFamily="34" charset="0"/>
              </a:rPr>
              <a:t>Встречается: </a:t>
            </a:r>
            <a:r>
              <a:rPr lang="ru-RU" sz="2000" b="1" dirty="0" smtClean="0">
                <a:latin typeface="Lazurski" panose="020B7200000000000000" pitchFamily="34" charset="0"/>
              </a:rPr>
              <a:t>печатные издания, не соответствующие по количеству экземпляров</a:t>
            </a:r>
            <a:endParaRPr lang="ru-RU" sz="2000" dirty="0">
              <a:latin typeface="Lazurski" panose="020B7200000000000000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409980"/>
            <a:ext cx="11382152" cy="544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1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98594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2765" y="338641"/>
            <a:ext cx="8856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kern="0" dirty="0" smtClean="0">
                <a:solidFill>
                  <a:srgbClr val="01649D"/>
                </a:solidFill>
                <a:latin typeface="Lazursky" panose="020B0604020202020204" pitchFamily="34" charset="0"/>
              </a:rPr>
              <a:t>Примеры</a:t>
            </a:r>
            <a:endParaRPr lang="ru-RU" sz="1200" kern="0" dirty="0" smtClean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471" y="968695"/>
            <a:ext cx="11611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Lazurski" panose="020B7200000000000000" pitchFamily="34" charset="0"/>
              </a:rPr>
              <a:t>А также: включение одного и того же издания в переизданиях</a:t>
            </a:r>
            <a:endParaRPr lang="ru-RU" sz="2800" dirty="0">
              <a:latin typeface="Lazurski" panose="020B7200000000000000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4" y="1491915"/>
            <a:ext cx="9673244" cy="5048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50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98594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2765" y="338641"/>
            <a:ext cx="8856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kern="0" dirty="0" smtClean="0">
                <a:solidFill>
                  <a:srgbClr val="01649D"/>
                </a:solidFill>
                <a:latin typeface="Lazursky" panose="020B0604020202020204" pitchFamily="34" charset="0"/>
              </a:rPr>
              <a:t>Примеры</a:t>
            </a:r>
            <a:endParaRPr lang="ru-RU" sz="1200" kern="0" dirty="0" smtClean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471" y="968695"/>
            <a:ext cx="116278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Lazurski" panose="020B7200000000000000" pitchFamily="34" charset="0"/>
              </a:rPr>
              <a:t>Проблема: опубликование РПД без подтверждения литературы (пустые таблицы 11-12, несоответствующие издания</a:t>
            </a:r>
            <a:endParaRPr lang="ru-RU" sz="2800" dirty="0">
              <a:latin typeface="Lazurski" panose="020B7200000000000000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" y="1922802"/>
            <a:ext cx="8758844" cy="4564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382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98594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2765" y="338641"/>
            <a:ext cx="8856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kern="0" dirty="0" smtClean="0">
                <a:solidFill>
                  <a:srgbClr val="01649D"/>
                </a:solidFill>
                <a:latin typeface="Lazursky" panose="020B0604020202020204" pitchFamily="34" charset="0"/>
              </a:rPr>
              <a:t>Примеры</a:t>
            </a:r>
            <a:endParaRPr lang="ru-RU" sz="1200" kern="0" dirty="0" smtClean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471" y="968695"/>
            <a:ext cx="116278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Lazurski" panose="020B7200000000000000" pitchFamily="34" charset="0"/>
              </a:rPr>
              <a:t>Проблема: опубликование РПД без подтверждения литературы (пустые таблицы 11-12, несоответствующие издания</a:t>
            </a:r>
            <a:endParaRPr lang="ru-RU" sz="2800" dirty="0">
              <a:latin typeface="Lazurski" panose="020B7200000000000000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" y="1922802"/>
            <a:ext cx="8758844" cy="4564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767" y="1954640"/>
            <a:ext cx="4671233" cy="308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115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98594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2765" y="338641"/>
            <a:ext cx="8856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kern="0" dirty="0" smtClean="0">
                <a:solidFill>
                  <a:srgbClr val="01649D"/>
                </a:solidFill>
                <a:latin typeface="Lazursky" panose="020B0604020202020204" pitchFamily="34" charset="0"/>
              </a:rPr>
              <a:t>Где найти актуальную информацию?</a:t>
            </a:r>
            <a:endParaRPr lang="ru-RU" sz="1200" kern="0" dirty="0" smtClean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1045226"/>
            <a:ext cx="6717795" cy="408481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601" y="2668385"/>
            <a:ext cx="7210465" cy="41682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491" y="1005355"/>
            <a:ext cx="1702902" cy="17029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68" y="5130039"/>
            <a:ext cx="1706633" cy="170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9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98594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2765" y="338641"/>
            <a:ext cx="8856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kern="0" dirty="0">
                <a:solidFill>
                  <a:srgbClr val="01649D"/>
                </a:solidFill>
                <a:latin typeface="Lazursky" panose="020B0604020202020204" pitchFamily="34" charset="0"/>
              </a:rPr>
              <a:t>Контакты</a:t>
            </a:r>
            <a:endParaRPr lang="ru-RU" sz="1200" kern="0" dirty="0" smtClean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80217" y="1115405"/>
            <a:ext cx="680788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вопросам заполнения раздела 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Учебники и пособия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(и другие вопросы </a:t>
            </a:r>
            <a:r>
              <a:rPr kumimoji="0" lang="ru-RU" alt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книгообеспеченности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45" name="Рисунок 68" descr="чат КО Q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276" y="1115405"/>
            <a:ext cx="2758290" cy="275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880217" y="2583968"/>
            <a:ext cx="6894901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оперативно и эффективно: 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специальный чат в </a:t>
            </a:r>
            <a:r>
              <a:rPr kumimoji="0" lang="ru-RU" alt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Телеграм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стандартно и иногда чуть дольше: 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libinfo@herzen.spb.ru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789276" y="6452968"/>
            <a:ext cx="30437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i="1" dirty="0">
                <a:solidFill>
                  <a:prstClr val="black"/>
                </a:solidFill>
              </a:rPr>
              <a:t>Изображения созданы с помощью </a:t>
            </a:r>
            <a:r>
              <a:rPr lang="en-US" sz="1200" i="1" dirty="0">
                <a:solidFill>
                  <a:prstClr val="black"/>
                </a:solidFill>
              </a:rPr>
              <a:t>DALL-E 3</a:t>
            </a:r>
            <a:endParaRPr lang="ru-RU" sz="1200" i="1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65" y="3749278"/>
            <a:ext cx="2982484" cy="298248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379" y="3749277"/>
            <a:ext cx="2980689" cy="298068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0890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4364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458" y="1343489"/>
            <a:ext cx="6093005" cy="4307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903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98594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2765" y="338641"/>
            <a:ext cx="8856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kern="0" dirty="0" smtClean="0">
                <a:solidFill>
                  <a:srgbClr val="01649D"/>
                </a:solidFill>
                <a:latin typeface="Lazursky" panose="020B0604020202020204" pitchFamily="34" charset="0"/>
              </a:rPr>
              <a:t>Учебно-методическое обеспечение РПД</a:t>
            </a:r>
            <a:endParaRPr lang="ru-RU" sz="1200" kern="0" dirty="0" smtClean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94" y="985946"/>
            <a:ext cx="10413211" cy="585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0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98594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2765" y="338641"/>
            <a:ext cx="8856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kern="0" dirty="0" smtClean="0">
                <a:solidFill>
                  <a:srgbClr val="01649D"/>
                </a:solidFill>
                <a:latin typeface="Lazursky" panose="020B0604020202020204" pitchFamily="34" charset="0"/>
              </a:rPr>
              <a:t>Требования ФГОС ВО</a:t>
            </a:r>
            <a:endParaRPr lang="ru-RU" sz="1200" kern="0" dirty="0" smtClean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23" y="985947"/>
            <a:ext cx="10439207" cy="587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3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96"/>
            <a:ext cx="12192000" cy="98594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80218" y="183779"/>
            <a:ext cx="88561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kern="0" dirty="0" smtClean="0">
                <a:solidFill>
                  <a:srgbClr val="01649D"/>
                </a:solidFill>
                <a:latin typeface="Lazursky" panose="020B0604020202020204" pitchFamily="34" charset="0"/>
              </a:rPr>
              <a:t>Локальные </a:t>
            </a:r>
            <a:r>
              <a:rPr lang="ru-RU" sz="2000" kern="0" dirty="0">
                <a:solidFill>
                  <a:srgbClr val="01649D"/>
                </a:solidFill>
                <a:latin typeface="Lazursky" panose="020B0604020202020204" pitchFamily="34" charset="0"/>
              </a:rPr>
              <a:t>нормативные требования  РГПУ к учебно-методическому обеспечению (на основе ФГОС ВО).</a:t>
            </a:r>
            <a:endParaRPr lang="ru-RU" sz="1200" kern="0" dirty="0" smtClean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11" y="974749"/>
            <a:ext cx="4142145" cy="58595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9" y="987247"/>
            <a:ext cx="4148054" cy="586610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881139523"/>
              </p:ext>
            </p:extLst>
          </p:nvPr>
        </p:nvGraphicFramePr>
        <p:xfrm>
          <a:off x="4472247" y="3366654"/>
          <a:ext cx="3306204" cy="1083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4153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98594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2765" y="338641"/>
            <a:ext cx="8856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kern="0" dirty="0" smtClean="0">
                <a:solidFill>
                  <a:srgbClr val="01649D"/>
                </a:solidFill>
                <a:latin typeface="Lazursky" panose="020B0604020202020204" pitchFamily="34" charset="0"/>
              </a:rPr>
              <a:t>Краткая схема заполнения блока «Учебники и пособия»</a:t>
            </a:r>
            <a:endParaRPr lang="ru-RU" sz="1200" kern="0" dirty="0" smtClean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07" y="998487"/>
            <a:ext cx="10416911" cy="585951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975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98594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2765" y="338641"/>
            <a:ext cx="8856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kern="0" dirty="0" smtClean="0">
                <a:solidFill>
                  <a:srgbClr val="01649D"/>
                </a:solidFill>
                <a:latin typeface="Lazursky" panose="020B0604020202020204" pitchFamily="34" charset="0"/>
              </a:rPr>
              <a:t>Начало работы. Режим редактирования</a:t>
            </a:r>
            <a:endParaRPr lang="ru-RU" sz="1200" kern="0" dirty="0" smtClean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4586"/>
            <a:ext cx="12192000" cy="510895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3643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98594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08403" y="139030"/>
            <a:ext cx="88561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kern="0" dirty="0">
                <a:solidFill>
                  <a:srgbClr val="01649D"/>
                </a:solidFill>
                <a:latin typeface="Lazursky" panose="020B0604020202020204" pitchFamily="34" charset="0"/>
              </a:rPr>
              <a:t>Отбор изданий из модуля «</a:t>
            </a:r>
            <a:r>
              <a:rPr lang="ru-RU" sz="2000" kern="0" dirty="0" err="1">
                <a:solidFill>
                  <a:srgbClr val="01649D"/>
                </a:solidFill>
                <a:latin typeface="Lazursky" panose="020B0604020202020204" pitchFamily="34" charset="0"/>
              </a:rPr>
              <a:t>Книгообеспеченность</a:t>
            </a:r>
            <a:r>
              <a:rPr lang="ru-RU" sz="2000" kern="0" dirty="0">
                <a:solidFill>
                  <a:srgbClr val="01649D"/>
                </a:solidFill>
                <a:latin typeface="Lazursky" panose="020B0604020202020204" pitchFamily="34" charset="0"/>
              </a:rPr>
              <a:t>» («Рекомендуемая литература»)</a:t>
            </a:r>
            <a:endParaRPr lang="ru-RU" sz="1200" kern="0" dirty="0" smtClean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34" y="3400457"/>
            <a:ext cx="12216868" cy="266513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123833" y="1391472"/>
            <a:ext cx="106252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нажмите на кнопку «Добавить из рекомендуемой литературы» (это издания, выбранные библиотекой, из модуля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Книгообеспеченность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нажмите на поле «Выбрано», в выпавшем списке кликните по тем изданиям, которые вы считаете подходящими;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издания, по клику, включаются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таблицу</a:t>
            </a:r>
            <a:endParaRPr lang="ru-RU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04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98594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752803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08403" y="139030"/>
            <a:ext cx="88561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kern="0" dirty="0">
                <a:solidFill>
                  <a:srgbClr val="01649D"/>
                </a:solidFill>
                <a:latin typeface="Lazursky" panose="020B0604020202020204" pitchFamily="34" charset="0"/>
              </a:rPr>
              <a:t>Отбор изданий из модуля «</a:t>
            </a:r>
            <a:r>
              <a:rPr lang="ru-RU" sz="2000" kern="0" dirty="0" err="1">
                <a:solidFill>
                  <a:srgbClr val="01649D"/>
                </a:solidFill>
                <a:latin typeface="Lazursky" panose="020B0604020202020204" pitchFamily="34" charset="0"/>
              </a:rPr>
              <a:t>Книгообеспеченность</a:t>
            </a:r>
            <a:r>
              <a:rPr lang="ru-RU" sz="2000" kern="0" dirty="0">
                <a:solidFill>
                  <a:srgbClr val="01649D"/>
                </a:solidFill>
                <a:latin typeface="Lazursky" panose="020B0604020202020204" pitchFamily="34" charset="0"/>
              </a:rPr>
              <a:t>» («Рекомендуемая литература»)</a:t>
            </a:r>
            <a:endParaRPr lang="ru-RU" sz="1200" kern="0" dirty="0" smtClean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996"/>
            <a:ext cx="7536560" cy="573203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7733943" y="1031996"/>
            <a:ext cx="3999431" cy="187051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Таблицы заполнены. Если в таблице оказалось неподходящее издание, вы изменили решение, предполагаете дополнить таблицы изданиями из ЭК ФБ, нажмите на значок «Корзина» в строке издания.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733943" y="4762627"/>
            <a:ext cx="4067799" cy="200054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"/>
            </a:pPr>
            <a:r>
              <a:rPr lang="ru-RU" sz="1200" dirty="0">
                <a:latin typeface="Times New Roman" panose="02020603050405020304" pitchFamily="18" charset="0"/>
              </a:rPr>
              <a:t>издания из электронно-библиотечных систем – метка «ЭБС»;</a:t>
            </a:r>
            <a:endParaRPr lang="ru-RU" dirty="0"/>
          </a:p>
          <a:p>
            <a:pPr marL="342900" lvl="0" indent="-342900" algn="just">
              <a:buFont typeface="Wingdings" panose="05000000000000000000" pitchFamily="2" charset="2"/>
              <a:buChar char=""/>
            </a:pPr>
            <a:r>
              <a:rPr lang="ru-RU" sz="1200" dirty="0">
                <a:latin typeface="Times New Roman" panose="02020603050405020304" pitchFamily="18" charset="0"/>
              </a:rPr>
              <a:t>печатные издания – метка количества экземпляров, например, «2 экз.». Количество экземпляров меньше десяти выделено желтым цветом, как возможно недостаточное. Более 10 – зеленым. </a:t>
            </a:r>
            <a:endParaRPr lang="ru-RU" sz="1200" dirty="0" smtClean="0">
              <a:latin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"/>
            </a:pPr>
            <a:endParaRPr lang="ru-RU" sz="1200" dirty="0">
              <a:latin typeface="Times New Roman" panose="02020603050405020304" pitchFamily="18" charset="0"/>
            </a:endParaRPr>
          </a:p>
          <a:p>
            <a:pPr lvl="0" algn="just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‼</a:t>
            </a:r>
            <a:r>
              <a:rPr lang="ru-RU" sz="1200" b="1" dirty="0" smtClean="0">
                <a:latin typeface="Times New Roman" panose="02020603050405020304" pitchFamily="18" charset="0"/>
              </a:rPr>
              <a:t> Важно</a:t>
            </a:r>
            <a:r>
              <a:rPr lang="ru-RU" sz="1200" b="1" dirty="0">
                <a:latin typeface="Times New Roman" panose="02020603050405020304" pitchFamily="18" charset="0"/>
              </a:rPr>
              <a:t>, расчет обеспечения для печатных изданий производится по каждой строке. </a:t>
            </a:r>
            <a:endParaRPr lang="ru-RU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3898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5129</TotalTime>
  <Words>901</Words>
  <Application>Microsoft Office PowerPoint</Application>
  <PresentationFormat>Широкоэкранный</PresentationFormat>
  <Paragraphs>120</Paragraphs>
  <Slides>28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8" baseType="lpstr">
      <vt:lpstr>Arial</vt:lpstr>
      <vt:lpstr>Calibri</vt:lpstr>
      <vt:lpstr>Calibri Light</vt:lpstr>
      <vt:lpstr>Courier New</vt:lpstr>
      <vt:lpstr>Lazurski</vt:lpstr>
      <vt:lpstr>Lazursky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svet</dc:creator>
  <cp:lastModifiedBy>svet</cp:lastModifiedBy>
  <cp:revision>247</cp:revision>
  <cp:lastPrinted>2020-11-11T13:20:30Z</cp:lastPrinted>
  <dcterms:created xsi:type="dcterms:W3CDTF">2018-06-25T16:57:33Z</dcterms:created>
  <dcterms:modified xsi:type="dcterms:W3CDTF">2024-06-05T09:48:10Z</dcterms:modified>
</cp:coreProperties>
</file>